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73" d="100"/>
          <a:sy n="73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5AD634-4431-984C-9082-44A8DB3BEE05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FD586A-890A-2D42-9FC5-3647FC0C4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</a:t>
            </a:r>
            <a:r>
              <a:rPr lang="en-US" dirty="0" smtClean="0"/>
              <a:t> </a:t>
            </a:r>
            <a:r>
              <a:rPr lang="en-US" dirty="0" smtClean="0"/>
              <a:t>Write</a:t>
            </a:r>
            <a:r>
              <a:rPr lang="en-US" dirty="0" smtClean="0"/>
              <a:t> </a:t>
            </a:r>
            <a:r>
              <a:rPr lang="en-US" dirty="0" smtClean="0"/>
              <a:t>An AWESOME D.B.Q. Essay!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Reference a Document in Your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Thomas Paine, </a:t>
            </a:r>
            <a:r>
              <a:rPr lang="en-US" b="1" dirty="0" smtClean="0"/>
              <a:t>in his pamphlet, </a:t>
            </a:r>
            <a:r>
              <a:rPr lang="en-US" b="1" i="1" dirty="0" smtClean="0"/>
              <a:t>Common Sense</a:t>
            </a:r>
            <a:r>
              <a:rPr lang="en-US" dirty="0" smtClean="0"/>
              <a:t>, said “……”</a:t>
            </a:r>
          </a:p>
          <a:p>
            <a:r>
              <a:rPr lang="en-US" dirty="0" smtClean="0"/>
              <a:t>Joe Smith, </a:t>
            </a:r>
            <a:r>
              <a:rPr lang="en-US" b="1" dirty="0" smtClean="0"/>
              <a:t>a mid-Western delegate to the Republican convention in 1912</a:t>
            </a:r>
            <a:r>
              <a:rPr lang="en-US" dirty="0" smtClean="0"/>
              <a:t>, agreed with ……..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19</a:t>
            </a:r>
            <a:r>
              <a:rPr lang="en-US" b="1" baseline="30000" dirty="0" smtClean="0"/>
              <a:t>th</a:t>
            </a:r>
            <a:r>
              <a:rPr lang="en-US" b="1" dirty="0" smtClean="0"/>
              <a:t> century historian, Frederick Jackson Turner</a:t>
            </a:r>
            <a:r>
              <a:rPr lang="en-US" dirty="0" smtClean="0"/>
              <a:t>, felt that ……. (Doc. E).</a:t>
            </a:r>
          </a:p>
          <a:p>
            <a:r>
              <a:rPr lang="en-US" dirty="0" smtClean="0"/>
              <a:t>NEVER begin with: In Document 3, 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Concluding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bottom bun of your essay!</a:t>
            </a:r>
          </a:p>
          <a:p>
            <a:r>
              <a:rPr lang="en-US" dirty="0" smtClean="0"/>
              <a:t>It holds it all together</a:t>
            </a:r>
          </a:p>
          <a:p>
            <a:r>
              <a:rPr lang="en-US" dirty="0" smtClean="0"/>
              <a:t>4-6 Sentences</a:t>
            </a:r>
          </a:p>
          <a:p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563" y="2590800"/>
            <a:ext cx="3225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Concluding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with a “concluding phrase”</a:t>
            </a:r>
          </a:p>
          <a:p>
            <a:r>
              <a:rPr lang="en-US" dirty="0" smtClean="0"/>
              <a:t>Restate your thesis statement a bit differently</a:t>
            </a:r>
          </a:p>
          <a:p>
            <a:r>
              <a:rPr lang="en-US" dirty="0" smtClean="0"/>
              <a:t>Put your essay answer in a larger historical perspective</a:t>
            </a:r>
          </a:p>
          <a:p>
            <a:pPr lvl="1"/>
            <a:r>
              <a:rPr lang="en-US" dirty="0" smtClean="0"/>
              <a:t>End of some trend/movement/idea, etc.</a:t>
            </a:r>
          </a:p>
          <a:p>
            <a:pPr lvl="1"/>
            <a:r>
              <a:rPr lang="en-US" dirty="0" smtClean="0"/>
              <a:t>Beginning of some trend/movement/idea</a:t>
            </a:r>
          </a:p>
          <a:p>
            <a:pPr lvl="1"/>
            <a:r>
              <a:rPr lang="en-US" dirty="0" smtClean="0"/>
              <a:t>End of one and beginning of another</a:t>
            </a:r>
          </a:p>
          <a:p>
            <a:pPr lvl="1"/>
            <a:r>
              <a:rPr lang="en-US" dirty="0" smtClean="0"/>
              <a:t>Do NOT end on the note that this is the reason we are where we are today!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It ALL Together, </a:t>
            </a:r>
            <a:endParaRPr lang="en-US" dirty="0"/>
          </a:p>
        </p:txBody>
      </p:sp>
      <p:pic>
        <p:nvPicPr>
          <p:cNvPr id="4" name="Content Placeholder 3" descr="AA0497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340" r="-1134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Perfect Essay!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“Dazzling” D.B.Q. Is  Like a Tasty Hamburger</a:t>
            </a:r>
            <a:endParaRPr lang="en-US" dirty="0"/>
          </a:p>
        </p:txBody>
      </p:sp>
      <p:pic>
        <p:nvPicPr>
          <p:cNvPr id="4" name="Content Placeholder 3" descr="hambur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0" r="-9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Introductory Paragraph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0781" r="-30781"/>
          <a:stretch>
            <a:fillRect/>
          </a:stretch>
        </p:blipFill>
        <p:spPr>
          <a:xfrm>
            <a:off x="4567221" y="1801907"/>
            <a:ext cx="4914918" cy="2922494"/>
          </a:xfrm>
        </p:spPr>
      </p:pic>
      <p:sp>
        <p:nvSpPr>
          <p:cNvPr id="5" name="TextBox 4"/>
          <p:cNvSpPr txBox="1"/>
          <p:nvPr/>
        </p:nvSpPr>
        <p:spPr>
          <a:xfrm>
            <a:off x="1089024" y="1801907"/>
            <a:ext cx="4473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The top bun of your essay!</a:t>
            </a:r>
          </a:p>
          <a:p>
            <a:pPr>
              <a:buFontTx/>
              <a:buChar char="-"/>
            </a:pPr>
            <a:r>
              <a:rPr lang="en-US" sz="2800" dirty="0" smtClean="0"/>
              <a:t>4-6 Sentences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Introductory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TIME and PLACE</a:t>
            </a:r>
          </a:p>
          <a:p>
            <a:r>
              <a:rPr lang="en-US" dirty="0" smtClean="0"/>
              <a:t>Create a clear, THESIS statement</a:t>
            </a:r>
          </a:p>
          <a:p>
            <a:pPr lvl="1"/>
            <a:r>
              <a:rPr lang="en-US" dirty="0" smtClean="0"/>
              <a:t>Underline or highlight it</a:t>
            </a:r>
          </a:p>
          <a:p>
            <a:r>
              <a:rPr lang="en-US" dirty="0" smtClean="0"/>
              <a:t>Allude to the SUB-TOPICS or categories you will discuss to support your thesis statement</a:t>
            </a:r>
          </a:p>
          <a:p>
            <a:pPr lvl="1"/>
            <a:r>
              <a:rPr lang="en-US" dirty="0" smtClean="0"/>
              <a:t>No laundry list</a:t>
            </a:r>
          </a:p>
          <a:p>
            <a:r>
              <a:rPr lang="en-US" dirty="0" smtClean="0"/>
              <a:t>Focus on the question at hand (THE PROMPT)- do NOT begin with a “flowery”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item on the Core Scoring Guides for all essays is the thesis statement</a:t>
            </a:r>
          </a:p>
          <a:p>
            <a:r>
              <a:rPr lang="en-US" dirty="0" smtClean="0"/>
              <a:t>You cannot get additional points in the expanded core without a decent thesis</a:t>
            </a:r>
          </a:p>
          <a:p>
            <a:r>
              <a:rPr lang="en-US" dirty="0" smtClean="0"/>
              <a:t>Thesis statement needs to:</a:t>
            </a:r>
          </a:p>
          <a:p>
            <a:pPr lvl="1"/>
            <a:r>
              <a:rPr lang="en-US" dirty="0" smtClean="0"/>
              <a:t>1. It must be explicit. No subtlety here, it should be in-your-face.</a:t>
            </a:r>
          </a:p>
          <a:p>
            <a:pPr lvl="1"/>
            <a:r>
              <a:rPr lang="en-US" dirty="0" smtClean="0"/>
              <a:t>2. It MUST be based on the documents. </a:t>
            </a:r>
          </a:p>
          <a:p>
            <a:pPr lvl="1"/>
            <a:r>
              <a:rPr lang="en-US" dirty="0" smtClean="0"/>
              <a:t>3. It must deal with all parts of the question.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2087563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sz="2400" i="1" dirty="0" smtClean="0"/>
              <a:t>PROMPT:</a:t>
            </a:r>
            <a:br>
              <a:rPr lang="en-US" sz="2400" i="1" dirty="0" smtClean="0"/>
            </a:br>
            <a:r>
              <a:rPr lang="en-US" sz="2400" i="1" dirty="0" smtClean="0"/>
              <a:t>Describe the efforts to create more literacy in France as well as the attitudes of those for and against these changes in French  literacy during the late 17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century.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2895600"/>
            <a:ext cx="7272339" cy="4857657"/>
          </a:xfrm>
        </p:spPr>
        <p:txBody>
          <a:bodyPr/>
          <a:lstStyle/>
          <a:p>
            <a:pPr algn="ctr"/>
            <a:r>
              <a:rPr lang="en-US" i="1" dirty="0" smtClean="0"/>
              <a:t>THESIS STATEMENT</a:t>
            </a:r>
          </a:p>
          <a:p>
            <a:r>
              <a:rPr lang="en-US" i="1" dirty="0" smtClean="0"/>
              <a:t>Literacy spread through France quickly between 1686 and 1690 because of a determined group of clergymen and commoners who demanded educational rights. They were not stopped by their opponents in the aristocracy and the wealthy intellectual who wanted to preserve their power.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“Meat”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tasty part of your essay!</a:t>
            </a:r>
          </a:p>
          <a:p>
            <a:r>
              <a:rPr lang="en-US" dirty="0" smtClean="0"/>
              <a:t>8-12 sentences per paragraph</a:t>
            </a:r>
            <a:endParaRPr lang="en-US" dirty="0"/>
          </a:p>
        </p:txBody>
      </p:sp>
      <p:pic>
        <p:nvPicPr>
          <p:cNvPr id="6" name="Picture 5" descr="DownloadedFi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8000"/>
            <a:ext cx="3352800" cy="3555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“Meat”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your sub-topic or category in the first sentence.</a:t>
            </a:r>
          </a:p>
          <a:p>
            <a:r>
              <a:rPr lang="en-US" dirty="0" smtClean="0"/>
              <a:t>Include the documents that are relevant to support the ideas in the paragraph.</a:t>
            </a:r>
          </a:p>
          <a:p>
            <a:r>
              <a:rPr lang="en-US" dirty="0" smtClean="0"/>
              <a:t>Use ALL of the documents given throughout the body.</a:t>
            </a:r>
          </a:p>
          <a:p>
            <a:r>
              <a:rPr lang="en-US" dirty="0" smtClean="0"/>
              <a:t>Bring in supportive outside information.</a:t>
            </a:r>
          </a:p>
          <a:p>
            <a:r>
              <a:rPr lang="en-US" dirty="0" smtClean="0"/>
              <a:t>Use at least one additional 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 would this person say this?</a:t>
            </a:r>
          </a:p>
          <a:p>
            <a:r>
              <a:rPr lang="en-US" dirty="0" smtClean="0"/>
              <a:t>How reliable is this document?</a:t>
            </a:r>
          </a:p>
          <a:p>
            <a:r>
              <a:rPr lang="en-US" dirty="0" smtClean="0"/>
              <a:t>What makes this document different from other kind of documents?</a:t>
            </a:r>
          </a:p>
          <a:p>
            <a:r>
              <a:rPr lang="en-US" dirty="0" smtClean="0"/>
              <a:t>What is the tone or the intent of this document?</a:t>
            </a:r>
          </a:p>
          <a:p>
            <a:r>
              <a:rPr lang="en-US" dirty="0" smtClean="0"/>
              <a:t>Example: John Smith would have said this because he was a member of the upper class. </a:t>
            </a:r>
          </a:p>
          <a:p>
            <a:r>
              <a:rPr lang="en-US" dirty="0" smtClean="0"/>
              <a:t>Example: This document may not be reliable because it was written by some one who was in another country at the time of the incident.”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51</TotalTime>
  <Words>583</Words>
  <Application>Microsoft Macintosh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Tradition</vt:lpstr>
      <vt:lpstr>How To Write An AWESOME D.B.Q. Essay!</vt:lpstr>
      <vt:lpstr>A “Dazzling” D.B.Q. Is  Like a Tasty Hamburger</vt:lpstr>
      <vt:lpstr>The Introductory Paragraph</vt:lpstr>
      <vt:lpstr>The Introductory Paragraph</vt:lpstr>
      <vt:lpstr>Thesis Statement</vt:lpstr>
      <vt:lpstr>PROMPT: Describe the efforts to create more literacy in France as well as the attitudes of those for and against these changes in French  literacy during the late 17th century.</vt:lpstr>
      <vt:lpstr>The “Meat” Paragraphs</vt:lpstr>
      <vt:lpstr>The “Meat” Paragraphs</vt:lpstr>
      <vt:lpstr>Point of View</vt:lpstr>
      <vt:lpstr>How to Reference a Document in Your Essay</vt:lpstr>
      <vt:lpstr>The Concluding Paragraph</vt:lpstr>
      <vt:lpstr>The Concluding Paragraph</vt:lpstr>
      <vt:lpstr>Put It ALL Together, </vt:lpstr>
      <vt:lpstr>A Perfect Essay!</vt:lpstr>
    </vt:vector>
  </TitlesOfParts>
  <Company>Classrooms for the Future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Do An AWESOME D.B.Q. Essay!</dc:title>
  <dc:creator>PA Department of Education Classrooms for the Future</dc:creator>
  <cp:lastModifiedBy>PA Department of Education Classrooms for the Future</cp:lastModifiedBy>
  <cp:revision>9</cp:revision>
  <dcterms:created xsi:type="dcterms:W3CDTF">2011-11-28T12:33:43Z</dcterms:created>
  <dcterms:modified xsi:type="dcterms:W3CDTF">2011-11-28T12:41:59Z</dcterms:modified>
</cp:coreProperties>
</file>